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2"/>
  </p:notesMasterIdLst>
  <p:handoutMasterIdLst>
    <p:handoutMasterId r:id="rId23"/>
  </p:handoutMasterIdLst>
  <p:sldIdLst>
    <p:sldId id="355" r:id="rId7"/>
    <p:sldId id="360" r:id="rId8"/>
    <p:sldId id="385" r:id="rId9"/>
    <p:sldId id="382" r:id="rId10"/>
    <p:sldId id="380" r:id="rId11"/>
    <p:sldId id="359" r:id="rId12"/>
    <p:sldId id="386" r:id="rId13"/>
    <p:sldId id="389" r:id="rId14"/>
    <p:sldId id="387" r:id="rId15"/>
    <p:sldId id="392" r:id="rId16"/>
    <p:sldId id="393" r:id="rId17"/>
    <p:sldId id="394" r:id="rId18"/>
    <p:sldId id="391" r:id="rId19"/>
    <p:sldId id="395" r:id="rId20"/>
    <p:sldId id="390" r:id="rId21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214" d="100"/>
          <a:sy n="214" d="100"/>
        </p:scale>
        <p:origin x="552" y="17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17/06/2019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17/06/2019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1_Star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56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Conditional</a:t>
            </a:r>
            <a:r>
              <a:rPr lang="de-DE" dirty="0"/>
              <a:t> GAN – </a:t>
            </a:r>
            <a:r>
              <a:rPr lang="de-DE"/>
              <a:t>Week 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Ahsan</a:t>
            </a:r>
            <a:r>
              <a:rPr lang="de-DE" dirty="0"/>
              <a:t> </a:t>
            </a:r>
            <a:r>
              <a:rPr lang="de-DE" dirty="0" err="1"/>
              <a:t>Lohdi</a:t>
            </a:r>
            <a:r>
              <a:rPr lang="de-DE" dirty="0"/>
              <a:t>, Yang An</a:t>
            </a:r>
          </a:p>
          <a:p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Munich</a:t>
            </a:r>
          </a:p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Informatics</a:t>
            </a:r>
            <a:endParaRPr lang="de-DE" dirty="0"/>
          </a:p>
          <a:p>
            <a:r>
              <a:rPr lang="de-DE" dirty="0"/>
              <a:t>Computer Vision Group</a:t>
            </a:r>
          </a:p>
          <a:p>
            <a:r>
              <a:rPr lang="de-DE" dirty="0"/>
              <a:t>Garching, 04. June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1C23-349A-48BD-83CF-EBAA7AF1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Bayer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592E4-8815-47B9-9F31-80FB2F730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59FAD-CAFA-41ED-BABF-F0CC20B7123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EC3E04-664F-48E7-907E-1ADD6160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2" y="1484040"/>
            <a:ext cx="6381750" cy="34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7F20-70C3-4C51-BE6D-AB676086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Oxford Robot Dataset SDK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8DB63-AF5D-40C6-A737-C66D1C089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F6FD3-B26D-4221-910E-B74851F238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F7C7-1883-4EB9-A868-64D69407E8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8F0DD-19BA-47B1-BD70-C614815B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9" y="1418788"/>
            <a:ext cx="6398323" cy="34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89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4505-F4C6-45DC-A1C7-73A0067E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Oxford Robot Dataset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37A9-31FE-4AB2-B3CF-42151745F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Too many images</a:t>
            </a:r>
          </a:p>
          <a:p>
            <a:r>
              <a:rPr lang="de-DE" dirty="0"/>
              <a:t>Very High Resolution</a:t>
            </a:r>
          </a:p>
          <a:p>
            <a:r>
              <a:rPr lang="de-DE" dirty="0"/>
              <a:t>In a wierd Folder Structure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4D588-E528-43D1-93ED-D3AAA6135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085312-6F8F-4B17-BE18-61A9CCCC699F}"/>
              </a:ext>
            </a:extLst>
          </p:cNvPr>
          <p:cNvSpPr txBox="1">
            <a:spLocks/>
          </p:cNvSpPr>
          <p:nvPr/>
        </p:nvSpPr>
        <p:spPr>
          <a:xfrm>
            <a:off x="311162" y="28135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 eaLnBrk="1" fontAlgn="base" hangingPunct="1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algn="l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algn="l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algn="l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algn="l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/>
              <a:t>Our Solution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B429B86-80CF-4139-9EEB-E4092ED50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546042"/>
            <a:ext cx="726993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python Dataprocessor.py --count 3000 --source test/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cgan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 --destination augmented/ --test-split 0.2 -resize 256 –source-suffix ""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890A2-9B77-4A92-8EA7-047D55E40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8" y="4020794"/>
            <a:ext cx="79946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python Dataprocessor.py --count 1000 --source </a:t>
            </a:r>
            <a:r>
              <a:rPr lang="en-US" altLang="en-US" sz="1000" dirty="0" err="1">
                <a:latin typeface="Arial Unicode MS"/>
              </a:rPr>
              <a:t>robocardata</a:t>
            </a:r>
            <a:r>
              <a:rPr lang="en-US" altLang="en-US" sz="1000" dirty="0">
                <a:latin typeface="Arial Unicode MS"/>
              </a:rPr>
              <a:t>/sunny/stereo/</a:t>
            </a:r>
            <a:r>
              <a:rPr lang="en-US" altLang="en-US" sz="1000" dirty="0" err="1">
                <a:latin typeface="Arial Unicode MS"/>
              </a:rPr>
              <a:t>centre</a:t>
            </a:r>
            <a:r>
              <a:rPr lang="en-US" altLang="en-US" sz="1000" dirty="0">
                <a:latin typeface="Arial Unicode MS"/>
              </a:rPr>
              <a:t>/</a:t>
            </a:r>
            <a:r>
              <a:rPr lang="en-US" altLang="en-US" sz="600" dirty="0"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--destination real/ --test-split 0.2 -resize 256 –source-suffix </a:t>
            </a:r>
            <a:r>
              <a:rPr lang="en-US" altLang="en-US" sz="1000" dirty="0">
                <a:latin typeface="Arial Unicode MS"/>
              </a:rPr>
              <a:t>stereo/</a:t>
            </a:r>
            <a:r>
              <a:rPr lang="en-US" altLang="en-US" sz="1000" dirty="0" err="1">
                <a:latin typeface="Arial Unicode MS"/>
              </a:rPr>
              <a:t>centre</a:t>
            </a:r>
            <a:r>
              <a:rPr lang="en-US" altLang="en-US" sz="1000" dirty="0">
                <a:latin typeface="Arial Unicode MS"/>
              </a:rPr>
              <a:t>/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254BD-BC3F-43EC-B281-02DA37F3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99" y="710856"/>
            <a:ext cx="1695450" cy="2486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AE5905-DF68-4852-8517-1EA80677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521" y="594004"/>
            <a:ext cx="2336131" cy="295909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843C16-42DA-4C87-91A7-447C9142A28D}"/>
              </a:ext>
            </a:extLst>
          </p:cNvPr>
          <p:cNvSpPr/>
          <p:nvPr/>
        </p:nvSpPr>
        <p:spPr>
          <a:xfrm>
            <a:off x="5741652" y="1701800"/>
            <a:ext cx="633748" cy="5524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03CA-059D-4EA0-A7F5-AEE48742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Oxford </a:t>
            </a:r>
            <a:r>
              <a:rPr lang="de-DE" dirty="0" err="1"/>
              <a:t>Robotcar</a:t>
            </a:r>
            <a:r>
              <a:rPr lang="de-DE" dirty="0"/>
              <a:t> Dataset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79404-2703-436D-A23D-9E13E68E1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picked</a:t>
            </a:r>
            <a:r>
              <a:rPr lang="de-DE" dirty="0"/>
              <a:t>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ideally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different </a:t>
            </a:r>
            <a:r>
              <a:rPr lang="de-DE" dirty="0" err="1"/>
              <a:t>as</a:t>
            </a:r>
            <a:r>
              <a:rPr lang="de-DE" dirty="0"/>
              <a:t> possible: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DA22D-4463-43FA-8361-EC87AA449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51B036-CB5B-4DB9-8C34-9BA0DC3EC124}"/>
              </a:ext>
            </a:extLst>
          </p:cNvPr>
          <p:cNvGrpSpPr/>
          <p:nvPr/>
        </p:nvGrpSpPr>
        <p:grpSpPr>
          <a:xfrm>
            <a:off x="412750" y="2140812"/>
            <a:ext cx="1371600" cy="2860463"/>
            <a:chOff x="76200" y="2026512"/>
            <a:chExt cx="1371600" cy="2860463"/>
          </a:xfrm>
        </p:grpSpPr>
        <p:pic>
          <p:nvPicPr>
            <p:cNvPr id="7" name="Picture 6" descr="A view of a city street at night&#10;&#10;Description automatically generated">
              <a:extLst>
                <a:ext uri="{FF2B5EF4-FFF2-40B4-BE49-F238E27FC236}">
                  <a16:creationId xmlns:a16="http://schemas.microsoft.com/office/drawing/2014/main" id="{E8B48009-CCE8-4C8B-AD34-CDA249633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" y="2026512"/>
              <a:ext cx="1371600" cy="1371600"/>
            </a:xfrm>
            <a:prstGeom prst="rect">
              <a:avLst/>
            </a:prstGeom>
          </p:spPr>
        </p:pic>
        <p:pic>
          <p:nvPicPr>
            <p:cNvPr id="9" name="Picture 8" descr="A train on the tracks at night&#10;&#10;Description automatically generated">
              <a:extLst>
                <a:ext uri="{FF2B5EF4-FFF2-40B4-BE49-F238E27FC236}">
                  <a16:creationId xmlns:a16="http://schemas.microsoft.com/office/drawing/2014/main" id="{BD9CC48E-7F64-4EC2-8B0A-6DF1C0BED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3515375"/>
              <a:ext cx="1371600" cy="1371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9E4505-AB04-47B0-BE1F-EF648AAAA996}"/>
              </a:ext>
            </a:extLst>
          </p:cNvPr>
          <p:cNvGrpSpPr/>
          <p:nvPr/>
        </p:nvGrpSpPr>
        <p:grpSpPr>
          <a:xfrm>
            <a:off x="2640015" y="2132367"/>
            <a:ext cx="1371600" cy="2875920"/>
            <a:chOff x="2337917" y="2018067"/>
            <a:chExt cx="1371600" cy="2875920"/>
          </a:xfrm>
        </p:grpSpPr>
        <p:pic>
          <p:nvPicPr>
            <p:cNvPr id="11" name="Picture 10" descr="A car parked on the side of the street&#10;&#10;Description automatically generated">
              <a:extLst>
                <a:ext uri="{FF2B5EF4-FFF2-40B4-BE49-F238E27FC236}">
                  <a16:creationId xmlns:a16="http://schemas.microsoft.com/office/drawing/2014/main" id="{80A57B1C-A7A6-4749-B62E-74017ED12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7917" y="3522387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 descr="A close up of a busy city street&#10;&#10;Description automatically generated">
              <a:extLst>
                <a:ext uri="{FF2B5EF4-FFF2-40B4-BE49-F238E27FC236}">
                  <a16:creationId xmlns:a16="http://schemas.microsoft.com/office/drawing/2014/main" id="{8A718F5B-0C4F-4737-8DAA-8335BE075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7917" y="2018067"/>
              <a:ext cx="1371600" cy="13716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0F9569-C265-4DB4-BB1C-207FF2A05288}"/>
              </a:ext>
            </a:extLst>
          </p:cNvPr>
          <p:cNvGrpSpPr/>
          <p:nvPr/>
        </p:nvGrpSpPr>
        <p:grpSpPr>
          <a:xfrm>
            <a:off x="4867280" y="2140812"/>
            <a:ext cx="1376480" cy="2867475"/>
            <a:chOff x="5042546" y="2026512"/>
            <a:chExt cx="1376480" cy="2867475"/>
          </a:xfrm>
        </p:grpSpPr>
        <p:pic>
          <p:nvPicPr>
            <p:cNvPr id="15" name="Picture 14" descr="A close up of a street&#10;&#10;Description automatically generated">
              <a:extLst>
                <a:ext uri="{FF2B5EF4-FFF2-40B4-BE49-F238E27FC236}">
                  <a16:creationId xmlns:a16="http://schemas.microsoft.com/office/drawing/2014/main" id="{FC549D3E-A0D0-4111-9852-4E2470B96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7426" y="3522387"/>
              <a:ext cx="1371600" cy="1371600"/>
            </a:xfrm>
            <a:prstGeom prst="rect">
              <a:avLst/>
            </a:prstGeom>
          </p:spPr>
        </p:pic>
        <p:pic>
          <p:nvPicPr>
            <p:cNvPr id="17" name="Picture 16" descr="A close up of a street&#10;&#10;Description automatically generated">
              <a:extLst>
                <a:ext uri="{FF2B5EF4-FFF2-40B4-BE49-F238E27FC236}">
                  <a16:creationId xmlns:a16="http://schemas.microsoft.com/office/drawing/2014/main" id="{3B1154B2-2842-436E-961A-84ACEC864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2546" y="2026512"/>
              <a:ext cx="1371600" cy="13716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AC4970-F86A-45E2-AB68-99932CB2F04D}"/>
              </a:ext>
            </a:extLst>
          </p:cNvPr>
          <p:cNvGrpSpPr/>
          <p:nvPr/>
        </p:nvGrpSpPr>
        <p:grpSpPr>
          <a:xfrm>
            <a:off x="7099426" y="2140812"/>
            <a:ext cx="1387308" cy="2860463"/>
            <a:chOff x="7099426" y="2026512"/>
            <a:chExt cx="1387308" cy="2860463"/>
          </a:xfrm>
        </p:grpSpPr>
        <p:pic>
          <p:nvPicPr>
            <p:cNvPr id="19" name="Picture 18" descr="A close up of a street&#10;&#10;Description automatically generated">
              <a:extLst>
                <a:ext uri="{FF2B5EF4-FFF2-40B4-BE49-F238E27FC236}">
                  <a16:creationId xmlns:a16="http://schemas.microsoft.com/office/drawing/2014/main" id="{18AC8B00-1062-4F14-ACAD-70A615DD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9426" y="3515375"/>
              <a:ext cx="1371600" cy="1371600"/>
            </a:xfrm>
            <a:prstGeom prst="rect">
              <a:avLst/>
            </a:prstGeom>
          </p:spPr>
        </p:pic>
        <p:pic>
          <p:nvPicPr>
            <p:cNvPr id="21" name="Picture 20" descr="A view of a city street&#10;&#10;Description automatically generated">
              <a:extLst>
                <a:ext uri="{FF2B5EF4-FFF2-40B4-BE49-F238E27FC236}">
                  <a16:creationId xmlns:a16="http://schemas.microsoft.com/office/drawing/2014/main" id="{99676382-1839-4398-9D50-2B5FB154E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15134" y="2026512"/>
              <a:ext cx="1371600" cy="13716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4AED259-5F69-4562-AB96-F1D414C7CA17}"/>
              </a:ext>
            </a:extLst>
          </p:cNvPr>
          <p:cNvSpPr txBox="1"/>
          <p:nvPr/>
        </p:nvSpPr>
        <p:spPr>
          <a:xfrm>
            <a:off x="859702" y="1833212"/>
            <a:ext cx="47769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Night</a:t>
            </a:r>
            <a:endParaRPr lang="en-US" sz="1600" dirty="0" err="1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EC498-0959-44FF-9A60-3BDD4B897365}"/>
              </a:ext>
            </a:extLst>
          </p:cNvPr>
          <p:cNvSpPr txBox="1"/>
          <p:nvPr/>
        </p:nvSpPr>
        <p:spPr>
          <a:xfrm>
            <a:off x="3064525" y="1835788"/>
            <a:ext cx="52257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Rainy</a:t>
            </a:r>
            <a:endParaRPr lang="en-US" sz="1600" dirty="0" err="1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5881AD-7160-4137-8F9B-EBEA116FAF0C}"/>
              </a:ext>
            </a:extLst>
          </p:cNvPr>
          <p:cNvSpPr txBox="1"/>
          <p:nvPr/>
        </p:nvSpPr>
        <p:spPr>
          <a:xfrm>
            <a:off x="5246104" y="1833212"/>
            <a:ext cx="61395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Snowy</a:t>
            </a:r>
            <a:endParaRPr lang="en-US" sz="1600" dirty="0" err="1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9E3B1C-85D5-485E-8DA4-2BB11C55AA7F}"/>
              </a:ext>
            </a:extLst>
          </p:cNvPr>
          <p:cNvSpPr txBox="1"/>
          <p:nvPr/>
        </p:nvSpPr>
        <p:spPr>
          <a:xfrm>
            <a:off x="7495811" y="1833212"/>
            <a:ext cx="58028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Sunny</a:t>
            </a: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4712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0D4A-8813-4384-84FB-26083579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F2F63-A141-4A06-8F7E-BCC43147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88" y="1484040"/>
            <a:ext cx="2424112" cy="3183210"/>
          </a:xfrm>
        </p:spPr>
        <p:txBody>
          <a:bodyPr/>
          <a:lstStyle/>
          <a:p>
            <a:r>
              <a:rPr lang="en-US" dirty="0"/>
              <a:t>4000 images</a:t>
            </a:r>
          </a:p>
          <a:p>
            <a:r>
              <a:rPr lang="en-US" dirty="0"/>
              <a:t>200000 Iterations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All trained models available on Gitlab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B3842-A758-4380-9463-8ED9E7CADC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CED50-5695-4CF7-A4FE-987C9443D5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ED8F8-11ED-4F97-A604-EA76F640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3" y="234315"/>
            <a:ext cx="5843587" cy="4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0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en-US" dirty="0"/>
              <a:t>What Next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A60C0A7B-98E0-450B-A654-3CAED16EAA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5D093-3C5E-4CFD-860E-DAFA9B19DD8D}"/>
              </a:ext>
            </a:extLst>
          </p:cNvPr>
          <p:cNvSpPr txBox="1"/>
          <p:nvPr/>
        </p:nvSpPr>
        <p:spPr>
          <a:xfrm flipH="1">
            <a:off x="319090" y="1974850"/>
            <a:ext cx="7910510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Work on generating better dataset (Rainy images and Sunny are some what similar)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Retraining on more data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Figure out the ability to control class transformation in a continuous fashion.</a:t>
            </a:r>
          </a:p>
        </p:txBody>
      </p:sp>
    </p:spTree>
    <p:extLst>
      <p:ext uri="{BB962C8B-B14F-4D97-AF65-F5344CB8AC3E}">
        <p14:creationId xmlns:p14="http://schemas.microsoft.com/office/powerpoint/2010/main" val="359019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: MUNIT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en-US" dirty="0"/>
          </a:p>
        </p:txBody>
      </p:sp>
      <p:pic>
        <p:nvPicPr>
          <p:cNvPr id="18" name="Picture 17" descr="A view of a street&#10;&#10;Description automatically generated">
            <a:extLst>
              <a:ext uri="{FF2B5EF4-FFF2-40B4-BE49-F238E27FC236}">
                <a16:creationId xmlns:a16="http://schemas.microsoft.com/office/drawing/2014/main" id="{F65B04BA-005A-42CB-A603-FE3CD030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2691282"/>
            <a:ext cx="893064" cy="8930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A2EAD3-D169-470F-BAD2-A10B12267470}"/>
              </a:ext>
            </a:extLst>
          </p:cNvPr>
          <p:cNvCxnSpPr>
            <a:cxnSpLocks/>
          </p:cNvCxnSpPr>
          <p:nvPr/>
        </p:nvCxnSpPr>
        <p:spPr>
          <a:xfrm>
            <a:off x="235846" y="165407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D188D0-A09F-44E9-9E6F-2218299E79EF}"/>
              </a:ext>
            </a:extLst>
          </p:cNvPr>
          <p:cNvCxnSpPr/>
          <p:nvPr/>
        </p:nvCxnSpPr>
        <p:spPr>
          <a:xfrm>
            <a:off x="147049" y="252168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8A77C7-502C-4B94-A81E-0F11A6F449A0}"/>
              </a:ext>
            </a:extLst>
          </p:cNvPr>
          <p:cNvCxnSpPr>
            <a:cxnSpLocks/>
          </p:cNvCxnSpPr>
          <p:nvPr/>
        </p:nvCxnSpPr>
        <p:spPr>
          <a:xfrm>
            <a:off x="1110828" y="1514895"/>
            <a:ext cx="0" cy="34152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18105C8-455F-4443-A2BA-11F33665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26" y="1707224"/>
            <a:ext cx="7640781" cy="7101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66E349-8547-4AA2-9B58-63300DD6B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613"/>
          <a:stretch/>
        </p:blipFill>
        <p:spPr>
          <a:xfrm>
            <a:off x="1281136" y="2634040"/>
            <a:ext cx="7672359" cy="21741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A75B62-3FF5-4DF5-9BCA-4D3B29A3B79E}"/>
              </a:ext>
            </a:extLst>
          </p:cNvPr>
          <p:cNvSpPr txBox="1"/>
          <p:nvPr/>
        </p:nvSpPr>
        <p:spPr>
          <a:xfrm>
            <a:off x="222106" y="1612799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Original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 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Guide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818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F7EA93-6D0E-4A77-8E69-E322C014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StarGAN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CycleGAN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extends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RGB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one</a:t>
            </a:r>
            <a:r>
              <a:rPr lang="de-DE" dirty="0"/>
              <a:t>-hot-</a:t>
            </a:r>
            <a:r>
              <a:rPr lang="de-DE" dirty="0" err="1"/>
              <a:t>encoded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. </a:t>
            </a:r>
            <a:r>
              <a:rPr lang="de-DE" dirty="0" err="1"/>
              <a:t>Moreover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discriminator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D1BB3-82AC-4D51-89C8-4552C353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StarGAN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E8ADD-0A72-4067-ADBB-5D8394BE7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46FF3-3AC8-4287-8995-6E3E5182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80" y="2098856"/>
            <a:ext cx="7455839" cy="289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1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81E0-44E9-4CD9-8EE1-515C5FEA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D891-573E-4AA2-9B02-DF82767CF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88" y="1484040"/>
            <a:ext cx="8508999" cy="300541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StarGAN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simulated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worked</a:t>
            </a:r>
            <a:r>
              <a:rPr lang="de-DE" sz="1400" dirty="0"/>
              <a:t> </a:t>
            </a:r>
            <a:r>
              <a:rPr lang="de-DE" sz="1400" dirty="0" err="1"/>
              <a:t>well</a:t>
            </a:r>
            <a:r>
              <a:rPr lang="de-DE" sz="1400" dirty="0"/>
              <a:t>, so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continued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real </a:t>
            </a:r>
            <a:r>
              <a:rPr lang="de-DE" sz="1400" dirty="0" err="1"/>
              <a:t>world</a:t>
            </a:r>
            <a:r>
              <a:rPr lang="de-DE" sz="1400" dirty="0"/>
              <a:t> </a:t>
            </a:r>
            <a:r>
              <a:rPr lang="de-DE" sz="1400" dirty="0" err="1"/>
              <a:t>dataset</a:t>
            </a:r>
            <a:r>
              <a:rPr lang="de-DE" sz="1400" dirty="0"/>
              <a:t>: Oxford </a:t>
            </a:r>
            <a:r>
              <a:rPr lang="de-DE" sz="1400" dirty="0" err="1"/>
              <a:t>Robotcar</a:t>
            </a:r>
            <a:r>
              <a:rPr lang="de-DE" sz="1400" dirty="0"/>
              <a:t> Dataset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 err="1"/>
              <a:t>Preprocessed</a:t>
            </a:r>
            <a:r>
              <a:rPr lang="de-DE" dirty="0"/>
              <a:t> Oxford </a:t>
            </a:r>
            <a:r>
              <a:rPr lang="de-DE" dirty="0" err="1"/>
              <a:t>Robotcar</a:t>
            </a:r>
            <a:r>
              <a:rPr lang="de-DE" dirty="0"/>
              <a:t> Dataset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StarGAN</a:t>
            </a:r>
            <a:r>
              <a:rPr lang="de-DE" dirty="0"/>
              <a:t> on Oxford </a:t>
            </a:r>
            <a:r>
              <a:rPr lang="de-DE" dirty="0" err="1"/>
              <a:t>Robotcar</a:t>
            </a:r>
            <a:r>
              <a:rPr lang="de-DE" dirty="0"/>
              <a:t>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ED3E7-F181-4986-B1B7-7F682A7E1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80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982B-DDF2-4F34-86B5-5671A6E0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377E6-2A6A-4E1F-9C4E-440802F244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10EAA-11C5-42AE-B399-DB641006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693"/>
            <a:ext cx="9144000" cy="34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4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56E5-CAC3-464C-A31F-1F09CDEC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51800"/>
            <a:ext cx="8508999" cy="383381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on </a:t>
            </a:r>
            <a:r>
              <a:rPr lang="de-DE" dirty="0" err="1"/>
              <a:t>simulated</a:t>
            </a:r>
            <a:r>
              <a:rPr lang="de-DE" dirty="0"/>
              <a:t> Dataset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AFBC14-7535-49D6-AB4B-EB19921B5A23}"/>
              </a:ext>
            </a:extLst>
          </p:cNvPr>
          <p:cNvCxnSpPr>
            <a:cxnSpLocks/>
          </p:cNvCxnSpPr>
          <p:nvPr/>
        </p:nvCxnSpPr>
        <p:spPr>
          <a:xfrm>
            <a:off x="235846" y="822227"/>
            <a:ext cx="755255" cy="7552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24F282-9F68-4484-8FDA-FFF0B61B0E6D}"/>
              </a:ext>
            </a:extLst>
          </p:cNvPr>
          <p:cNvSpPr txBox="1"/>
          <p:nvPr/>
        </p:nvSpPr>
        <p:spPr>
          <a:xfrm>
            <a:off x="218911" y="812821"/>
            <a:ext cx="1130403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</a:t>
            </a:r>
            <a:r>
              <a:rPr lang="de-DE" sz="1200" dirty="0" err="1">
                <a:latin typeface="+mn-lt"/>
              </a:rPr>
              <a:t>Desired</a:t>
            </a:r>
            <a:r>
              <a:rPr lang="de-DE" sz="1200" dirty="0">
                <a:latin typeface="+mn-lt"/>
              </a:rPr>
              <a:t> 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        Domain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Source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  <a:endParaRPr lang="en-US" sz="1200" dirty="0" err="1">
              <a:latin typeface="+mn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227D89-8D46-4434-8615-8A6FA42BC161}"/>
              </a:ext>
            </a:extLst>
          </p:cNvPr>
          <p:cNvCxnSpPr/>
          <p:nvPr/>
        </p:nvCxnSpPr>
        <p:spPr>
          <a:xfrm>
            <a:off x="147049" y="1689835"/>
            <a:ext cx="8846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C0C210E-72CF-4234-A4A3-800E375B9C3D}"/>
              </a:ext>
            </a:extLst>
          </p:cNvPr>
          <p:cNvCxnSpPr>
            <a:cxnSpLocks/>
          </p:cNvCxnSpPr>
          <p:nvPr/>
        </p:nvCxnSpPr>
        <p:spPr>
          <a:xfrm>
            <a:off x="1110828" y="683045"/>
            <a:ext cx="0" cy="4314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A60C0A7B-98E0-450B-A654-3CAED16EAA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Picture 6" descr="A picture containing building, different, indoor&#10;&#10;Description automatically generated">
            <a:extLst>
              <a:ext uri="{FF2B5EF4-FFF2-40B4-BE49-F238E27FC236}">
                <a16:creationId xmlns:a16="http://schemas.microsoft.com/office/drawing/2014/main" id="{93C97E95-02B9-40B5-AAA4-DDB45C512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3"/>
          <a:stretch/>
        </p:blipFill>
        <p:spPr>
          <a:xfrm>
            <a:off x="1230557" y="1741660"/>
            <a:ext cx="7614868" cy="3060821"/>
          </a:xfrm>
          <a:prstGeom prst="rect">
            <a:avLst/>
          </a:prstGeom>
        </p:spPr>
      </p:pic>
      <p:pic>
        <p:nvPicPr>
          <p:cNvPr id="9" name="Picture 8" descr="A picture containing building, different, indoor&#10;&#10;Description automatically generated">
            <a:extLst>
              <a:ext uri="{FF2B5EF4-FFF2-40B4-BE49-F238E27FC236}">
                <a16:creationId xmlns:a16="http://schemas.microsoft.com/office/drawing/2014/main" id="{554C41CC-66B3-4C4D-B4C4-C840ED931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03"/>
          <a:stretch/>
        </p:blipFill>
        <p:spPr>
          <a:xfrm>
            <a:off x="197548" y="1741660"/>
            <a:ext cx="761276" cy="3060821"/>
          </a:xfrm>
          <a:prstGeom prst="rect">
            <a:avLst/>
          </a:prstGeom>
        </p:spPr>
      </p:pic>
      <p:pic>
        <p:nvPicPr>
          <p:cNvPr id="34" name="Picture 33" descr="A sign on the side of a road&#10;&#10;Description automatically generated">
            <a:extLst>
              <a:ext uri="{FF2B5EF4-FFF2-40B4-BE49-F238E27FC236}">
                <a16:creationId xmlns:a16="http://schemas.microsoft.com/office/drawing/2014/main" id="{AFCC43BC-3077-4088-B462-C6FD8202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56" y="887523"/>
            <a:ext cx="749808" cy="749808"/>
          </a:xfrm>
          <a:prstGeom prst="rect">
            <a:avLst/>
          </a:prstGeom>
        </p:spPr>
      </p:pic>
      <p:pic>
        <p:nvPicPr>
          <p:cNvPr id="36" name="Picture 35" descr="A close up of a street&#10;&#10;Description automatically generated">
            <a:extLst>
              <a:ext uri="{FF2B5EF4-FFF2-40B4-BE49-F238E27FC236}">
                <a16:creationId xmlns:a16="http://schemas.microsoft.com/office/drawing/2014/main" id="{E747131F-0A69-47B0-B58E-307E70041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476" y="887523"/>
            <a:ext cx="749808" cy="749808"/>
          </a:xfrm>
          <a:prstGeom prst="rect">
            <a:avLst/>
          </a:prstGeom>
        </p:spPr>
      </p:pic>
      <p:pic>
        <p:nvPicPr>
          <p:cNvPr id="38" name="Picture 37" descr="An empty road&#10;&#10;Description automatically generated">
            <a:extLst>
              <a:ext uri="{FF2B5EF4-FFF2-40B4-BE49-F238E27FC236}">
                <a16:creationId xmlns:a16="http://schemas.microsoft.com/office/drawing/2014/main" id="{49F376B3-A5E3-40AF-A530-403908B72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206" y="887523"/>
            <a:ext cx="749808" cy="749808"/>
          </a:xfrm>
          <a:prstGeom prst="rect">
            <a:avLst/>
          </a:prstGeom>
        </p:spPr>
      </p:pic>
      <p:pic>
        <p:nvPicPr>
          <p:cNvPr id="40" name="Picture 39" descr="A sign on the side of a road&#10;&#10;Description automatically generated">
            <a:extLst>
              <a:ext uri="{FF2B5EF4-FFF2-40B4-BE49-F238E27FC236}">
                <a16:creationId xmlns:a16="http://schemas.microsoft.com/office/drawing/2014/main" id="{9056F5ED-7A9F-47A7-88BB-8EFED3B63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936" y="887523"/>
            <a:ext cx="749808" cy="749808"/>
          </a:xfrm>
          <a:prstGeom prst="rect">
            <a:avLst/>
          </a:prstGeom>
        </p:spPr>
      </p:pic>
      <p:pic>
        <p:nvPicPr>
          <p:cNvPr id="42" name="Picture 41" descr="A picture containing outdoor, sky, building, ground&#10;&#10;Description automatically generated">
            <a:extLst>
              <a:ext uri="{FF2B5EF4-FFF2-40B4-BE49-F238E27FC236}">
                <a16:creationId xmlns:a16="http://schemas.microsoft.com/office/drawing/2014/main" id="{2FE1E610-16AA-4391-9097-B831BC43B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66" y="887523"/>
            <a:ext cx="749808" cy="749808"/>
          </a:xfrm>
          <a:prstGeom prst="rect">
            <a:avLst/>
          </a:prstGeom>
        </p:spPr>
      </p:pic>
      <p:pic>
        <p:nvPicPr>
          <p:cNvPr id="44" name="Picture 43" descr="A close up of a street&#10;&#10;Description automatically generated">
            <a:extLst>
              <a:ext uri="{FF2B5EF4-FFF2-40B4-BE49-F238E27FC236}">
                <a16:creationId xmlns:a16="http://schemas.microsoft.com/office/drawing/2014/main" id="{02271F13-98EE-44EF-ADF4-B4AE90A63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396" y="887523"/>
            <a:ext cx="749808" cy="749808"/>
          </a:xfrm>
          <a:prstGeom prst="rect">
            <a:avLst/>
          </a:prstGeom>
        </p:spPr>
      </p:pic>
      <p:pic>
        <p:nvPicPr>
          <p:cNvPr id="46" name="Picture 45" descr="A close up of a street&#10;&#10;Description automatically generated">
            <a:extLst>
              <a:ext uri="{FF2B5EF4-FFF2-40B4-BE49-F238E27FC236}">
                <a16:creationId xmlns:a16="http://schemas.microsoft.com/office/drawing/2014/main" id="{FDC4C91D-0340-4286-85F2-5659FBE93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126" y="887523"/>
            <a:ext cx="749808" cy="749808"/>
          </a:xfrm>
          <a:prstGeom prst="rect">
            <a:avLst/>
          </a:prstGeom>
        </p:spPr>
      </p:pic>
      <p:pic>
        <p:nvPicPr>
          <p:cNvPr id="48" name="Picture 47" descr="A picture containing outdoor, ground, tree&#10;&#10;Description automatically generated">
            <a:extLst>
              <a:ext uri="{FF2B5EF4-FFF2-40B4-BE49-F238E27FC236}">
                <a16:creationId xmlns:a16="http://schemas.microsoft.com/office/drawing/2014/main" id="{8E72BF24-3FA0-4CD8-A86A-253F8286C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016" y="887523"/>
            <a:ext cx="749808" cy="749808"/>
          </a:xfrm>
          <a:prstGeom prst="rect">
            <a:avLst/>
          </a:prstGeom>
        </p:spPr>
      </p:pic>
      <p:pic>
        <p:nvPicPr>
          <p:cNvPr id="50" name="Picture 49" descr="A close up of a road&#10;&#10;Description automatically generated">
            <a:extLst>
              <a:ext uri="{FF2B5EF4-FFF2-40B4-BE49-F238E27FC236}">
                <a16:creationId xmlns:a16="http://schemas.microsoft.com/office/drawing/2014/main" id="{FAC999CA-9B56-4740-9BB1-2CF3896A64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286" y="887523"/>
            <a:ext cx="749808" cy="749808"/>
          </a:xfrm>
          <a:prstGeom prst="rect">
            <a:avLst/>
          </a:prstGeom>
        </p:spPr>
      </p:pic>
      <p:pic>
        <p:nvPicPr>
          <p:cNvPr id="52" name="Picture 51" descr="A picture containing outdoor, sky, ground, tree&#10;&#10;Description automatically generated">
            <a:extLst>
              <a:ext uri="{FF2B5EF4-FFF2-40B4-BE49-F238E27FC236}">
                <a16:creationId xmlns:a16="http://schemas.microsoft.com/office/drawing/2014/main" id="{F993CE77-4C26-41F0-99C7-3482D9D068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2746" y="887523"/>
            <a:ext cx="7498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6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CB97-C285-4A34-9959-F4F91A52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Simulated</a:t>
            </a:r>
            <a:r>
              <a:rPr lang="de-DE" dirty="0"/>
              <a:t> Dataset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0F0F7-AE05-479E-9BAF-94624486B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88" y="1484040"/>
            <a:ext cx="8508999" cy="294318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Colors </a:t>
            </a:r>
            <a:r>
              <a:rPr lang="de-DE" sz="1400" dirty="0" err="1"/>
              <a:t>are</a:t>
            </a:r>
            <a:r>
              <a:rPr lang="de-DE" sz="1400" dirty="0"/>
              <a:t> all </a:t>
            </a:r>
            <a:r>
              <a:rPr lang="de-DE" sz="1400" dirty="0" err="1"/>
              <a:t>correct</a:t>
            </a:r>
            <a:endParaRPr lang="de-DE" sz="14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Rain on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floor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also </a:t>
            </a:r>
            <a:r>
              <a:rPr lang="de-DE" sz="1400" dirty="0" err="1"/>
              <a:t>generated</a:t>
            </a:r>
            <a:r>
              <a:rPr lang="de-DE" sz="1400" dirty="0"/>
              <a:t>, </a:t>
            </a:r>
            <a:r>
              <a:rPr lang="de-DE" sz="1400" dirty="0" err="1"/>
              <a:t>though</a:t>
            </a:r>
            <a:r>
              <a:rPr lang="de-DE" sz="1400" dirty="0"/>
              <a:t> not </a:t>
            </a:r>
            <a:r>
              <a:rPr lang="de-DE" sz="1400" dirty="0" err="1"/>
              <a:t>very</a:t>
            </a:r>
            <a:r>
              <a:rPr lang="de-DE" sz="1400" dirty="0"/>
              <a:t> </a:t>
            </a:r>
            <a:r>
              <a:rPr lang="de-DE" sz="1400" dirty="0" err="1"/>
              <a:t>well</a:t>
            </a:r>
            <a:endParaRPr lang="de-DE" sz="14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dirty="0" err="1"/>
              <a:t>Caveats</a:t>
            </a:r>
            <a:r>
              <a:rPr lang="de-DE" dirty="0"/>
              <a:t>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w0 and w3 contain shadows of the car in the training dataset, the model also generates them during testing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model cannot deal well with rare objects (e.g. cars, shadows)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Resolution is not very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4F1C-74D9-416F-95A6-6E6F498320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C7711-F275-4FEA-936A-D1DC567CEB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0A31-BADA-4D3A-80E9-4B1119FE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Oxford Robot Dataset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60C6D-4C51-43E5-A1E2-30DED08A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81" y="1075266"/>
            <a:ext cx="3046329" cy="385868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D9D89-3874-4166-BD6E-A11E95F61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88" y="1484040"/>
            <a:ext cx="8508999" cy="329116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D5EB5-33B8-48AB-9E7A-8B6C98F92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0549D-F3CE-443C-BF8C-758971934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2264115"/>
            <a:ext cx="5622925" cy="207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0A31-BADA-4D3A-80E9-4B1119FE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Oxford Robot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5C3EE-6D6D-4275-B3ED-6F2A2354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1484040"/>
            <a:ext cx="8728499" cy="3208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D5EB5-33B8-48AB-9E7A-8B6C98F92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17376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0</TotalTime>
  <Words>359</Words>
  <Application>Microsoft Office PowerPoint</Application>
  <PresentationFormat>On-screen Show (16:9)</PresentationFormat>
  <Paragraphs>78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 Unicode MS</vt:lpstr>
      <vt:lpstr>Noto Sans Symbols</vt:lpstr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Conditional GAN – Week 6</vt:lpstr>
      <vt:lpstr>Recap: MUNIT didn‘t work well</vt:lpstr>
      <vt:lpstr>StarGAN</vt:lpstr>
      <vt:lpstr>What we did</vt:lpstr>
      <vt:lpstr>The Dataset</vt:lpstr>
      <vt:lpstr>Results on simulated Dataset</vt:lpstr>
      <vt:lpstr>Evaluation Simulated Dataset</vt:lpstr>
      <vt:lpstr>Oxford Robot Dataset</vt:lpstr>
      <vt:lpstr>Oxford Robot</vt:lpstr>
      <vt:lpstr>Raw Bayer Format</vt:lpstr>
      <vt:lpstr>Oxford Robot Dataset SDK</vt:lpstr>
      <vt:lpstr>Oxford Robot Dataset</vt:lpstr>
      <vt:lpstr>Examples of Oxford Robotcar Dataset</vt:lpstr>
      <vt:lpstr>Training Results</vt:lpstr>
      <vt:lpstr>What Next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GAN</dc:title>
  <dc:creator>Yang An</dc:creator>
  <cp:lastModifiedBy>Yang An</cp:lastModifiedBy>
  <cp:revision>64</cp:revision>
  <cp:lastPrinted>2015-07-30T14:04:45Z</cp:lastPrinted>
  <dcterms:created xsi:type="dcterms:W3CDTF">2019-05-06T13:17:10Z</dcterms:created>
  <dcterms:modified xsi:type="dcterms:W3CDTF">2019-06-17T12:12:47Z</dcterms:modified>
</cp:coreProperties>
</file>